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等线" panose="02010600030101010101" pitchFamily="2" charset="-122"/>
      <p:regular r:id="rId2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Inconsolata" pitchFamily="1" charset="0"/>
      <p:regular r:id="rId26"/>
    </p:embeddedFont>
    <p:embeddedFont>
      <p:font typeface="Montserrat Black" panose="00000A00000000000000" pitchFamily="2" charset="0"/>
      <p:regular r:id="rId27"/>
      <p:bold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81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0385-BFD7-0CBE-7DA4-31BF0495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D94FF-65F8-4DE5-E2B6-4FEA5421C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0D5D2-E2A9-190A-AA6E-D512B28F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4FEF3-734E-037A-36CC-312DF5CDBD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8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707A-2E82-29A5-6205-953552B0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1A3A5-DB5D-5B0F-5079-E74EDCA70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B11B0-3E46-80ED-3EFA-90C574D93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9C726-8775-DB43-447E-B828EAC8C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8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8619D-84DD-942E-E3DD-F3480319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C9D324-27E2-BEC0-2B29-94BFD9522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42EC4C-C031-083A-C22D-EB15004E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84FB5-E56F-3CBC-7AE1-0753EB1DF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26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949C-0E5F-0028-C40E-598FCCE9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CBF17-61F0-FBCC-7E59-E2DEA95C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0C378-E0CC-3865-2FD9-64E6E9669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8FA0-74E7-241D-9CD8-E89A29295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36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9DCFC-FFC5-EC15-9809-CCE4F21C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ADA1E-E33A-D32F-8BAA-C1ECA8354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7BD2A-5A62-CF6D-37D1-A61090924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5A003-98B1-DC59-30DF-00E661EDD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050FC-0E35-5423-222D-CCDACF7A5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7F18B-8A66-321B-B2C8-D5C96EBC2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24734-4A12-0E09-80D8-947676582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FFBE5-B432-3666-709B-EEC20635A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2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7825B-56EC-9CC1-D68F-3EB3389E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4B62C-10B1-8ABC-662D-23DFA06BB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D9B61-7428-6E89-CEDC-E0F3774C4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1215-8951-3570-CACA-994F39F1F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27" y="-4822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8243332" cy="66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UAS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Mikroprosesor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89" y="3422214"/>
            <a:ext cx="7556421" cy="267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Daffa </a:t>
            </a:r>
            <a:r>
              <a:rPr lang="en-US" sz="4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Althaf</a:t>
            </a:r>
            <a:r>
              <a:rPr lang="en-US" sz="4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Faiz Abdillah Zaky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4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Sayyid Hasan </a:t>
            </a:r>
            <a:r>
              <a:rPr lang="en-US" sz="4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Barakwan</a:t>
            </a:r>
            <a:endParaRPr lang="en-US" sz="4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B07339B-2165-4AD9-8416-6D6F67602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27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0329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Menyalakan LED – Deskripsi Umum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400300"/>
            <a:ext cx="3670578" cy="3626882"/>
          </a:xfrm>
          <a:prstGeom prst="roundRect">
            <a:avLst>
              <a:gd name="adj" fmla="val 2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16794" y="262330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Fungsi Program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16794" y="3089077"/>
            <a:ext cx="32245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Menyalakan LED dengan pola unik dan manipulasi bit.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752" y="2400300"/>
            <a:ext cx="3670578" cy="3626882"/>
          </a:xfrm>
          <a:prstGeom prst="roundRect">
            <a:avLst>
              <a:gd name="adj" fmla="val 25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02756" y="262330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Pola LED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02756" y="3089077"/>
            <a:ext cx="32245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Full ON/OFF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902756" y="3509248"/>
            <a:ext cx="32245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Pola F0H/0FH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902756" y="3929420"/>
            <a:ext cx="32245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Pola AAH/55H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902756" y="4349591"/>
            <a:ext cx="32245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Perpindahan bit (SRL &amp; SLA)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902756" y="5114568"/>
            <a:ext cx="322457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Pola PATTERN_IN &amp; PATTERN_OUT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93790" y="6242566"/>
            <a:ext cx="7556421" cy="1256586"/>
          </a:xfrm>
          <a:prstGeom prst="roundRect">
            <a:avLst>
              <a:gd name="adj" fmla="val 72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016794" y="64655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Instruksi Penting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16794" y="6931343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OUT untuk output, loop untuk pengulangan, bit shift untuk efek.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44773-6D91-A39B-4287-783D6332B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4560D25-00CA-89F7-F344-18989E88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27" y="-48221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DD7228B-ECC8-5B9B-FD78-23EC4C072B73}"/>
              </a:ext>
            </a:extLst>
          </p:cNvPr>
          <p:cNvSpPr/>
          <p:nvPr/>
        </p:nvSpPr>
        <p:spPr>
          <a:xfrm>
            <a:off x="793789" y="1269057"/>
            <a:ext cx="8243332" cy="1407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PROGRAM KONTROL INDIKATOR / LED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F6A1A21-D7F6-94A0-D222-EC437C158FC7}"/>
              </a:ext>
            </a:extLst>
          </p:cNvPr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59E47F0-5DEB-4EF2-13F9-DAD3A87BC455}"/>
              </a:ext>
            </a:extLst>
          </p:cNvPr>
          <p:cNvSpPr/>
          <p:nvPr/>
        </p:nvSpPr>
        <p:spPr>
          <a:xfrm>
            <a:off x="793789" y="3422214"/>
            <a:ext cx="7556421" cy="314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Pada simulator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Zilog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Z-80,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kita</a:t>
            </a:r>
            <a:endParaRPr lang="en-US" sz="28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Dapaat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melakukan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simulasi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device/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pheriperal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pada Alamat yang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dipilih</a:t>
            </a:r>
            <a:r>
              <a:rPr lang="en-US" sz="2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28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untuk</a:t>
            </a:r>
            <a:endParaRPr lang="en-US" sz="28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dirty="0" err="1"/>
              <a:t>menampilkan</a:t>
            </a:r>
            <a:r>
              <a:rPr lang="en-US" sz="2800" dirty="0"/>
              <a:t> </a:t>
            </a:r>
            <a:r>
              <a:rPr lang="en-US" sz="2800" dirty="0" err="1"/>
              <a:t>indikator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LED yang di </a:t>
            </a:r>
            <a:r>
              <a:rPr lang="en-US" sz="2800" dirty="0" err="1"/>
              <a:t>aktifkan</a:t>
            </a:r>
            <a:r>
              <a:rPr lang="en-US" sz="2800" dirty="0"/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dirty="0" err="1"/>
              <a:t>melalui</a:t>
            </a:r>
            <a:r>
              <a:rPr lang="en-US" sz="2800" dirty="0"/>
              <a:t> data pada </a:t>
            </a:r>
            <a:r>
              <a:rPr lang="en-US" sz="2800" dirty="0" err="1"/>
              <a:t>memori</a:t>
            </a:r>
            <a:r>
              <a:rPr lang="en-US" sz="2800" dirty="0"/>
              <a:t> yang </a:t>
            </a:r>
            <a:r>
              <a:rPr lang="en-US" sz="2800" dirty="0" err="1"/>
              <a:t>dimasukkan</a:t>
            </a:r>
            <a:endParaRPr lang="en-US" sz="28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63949B3-4E70-C592-6908-7F9A1058E758}"/>
              </a:ext>
            </a:extLst>
          </p:cNvPr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3F349430-17C3-50F5-13D7-27960C39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27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9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325DC-7504-DF57-B597-4F341B92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CCC8844-825B-0A7C-C100-ABBDC5ACEC7F}"/>
              </a:ext>
            </a:extLst>
          </p:cNvPr>
          <p:cNvSpPr/>
          <p:nvPr/>
        </p:nvSpPr>
        <p:spPr>
          <a:xfrm>
            <a:off x="2225695" y="999186"/>
            <a:ext cx="9734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SETUP SIMULATOR Z-80 DAN PROGRAM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6733AF-0B53-FEE1-D14F-121C53A93393}"/>
              </a:ext>
            </a:extLst>
          </p:cNvPr>
          <p:cNvSpPr/>
          <p:nvPr/>
        </p:nvSpPr>
        <p:spPr>
          <a:xfrm>
            <a:off x="793790" y="3356610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2340D6A-1584-C610-95FA-B5937EBFB599}"/>
              </a:ext>
            </a:extLst>
          </p:cNvPr>
          <p:cNvSpPr/>
          <p:nvPr/>
        </p:nvSpPr>
        <p:spPr>
          <a:xfrm>
            <a:off x="793790" y="39377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599D9A6-6087-9341-DB6E-E78C170EB582}"/>
              </a:ext>
            </a:extLst>
          </p:cNvPr>
          <p:cNvSpPr/>
          <p:nvPr/>
        </p:nvSpPr>
        <p:spPr>
          <a:xfrm>
            <a:off x="7905270" y="2716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</a:rPr>
              <a:t>Step By Step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96B0B71-60C1-EA64-DF00-F52A07346000}"/>
              </a:ext>
            </a:extLst>
          </p:cNvPr>
          <p:cNvSpPr/>
          <p:nvPr/>
        </p:nvSpPr>
        <p:spPr>
          <a:xfrm>
            <a:off x="7905271" y="3183838"/>
            <a:ext cx="6345988" cy="2755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Pada menu </a:t>
            </a:r>
            <a:r>
              <a:rPr lang="pt-BR" sz="16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TOOL</a:t>
            </a: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pilih menu </a:t>
            </a:r>
            <a:r>
              <a:rPr lang="pt-BR" sz="16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Pheriperal Device</a:t>
            </a:r>
            <a:endParaRPr lang="pt-BR" sz="16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Pilih salah satu device sebagai output, disini kita gunakan Device 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Masukkan Alamat yang akan di indikasikan, kita gunakan alamat 80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Masukkan Program yang sudah disiapkan, lalu Assemble &amp; Load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pt-BR" sz="1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alu Start Simulation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Pilih Kecepatan Eksekusi yang diinginkan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16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Program Berjalan Dari Awal Hingga Akhir</a:t>
            </a:r>
            <a:endParaRPr lang="pt-BR" sz="16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966C00C-DCCD-FEBD-207B-B0BA102E72BF}"/>
              </a:ext>
            </a:extLst>
          </p:cNvPr>
          <p:cNvSpPr/>
          <p:nvPr/>
        </p:nvSpPr>
        <p:spPr>
          <a:xfrm>
            <a:off x="9872067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F954C-2BFE-3037-AA41-C79C10E183AC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D59485-32AE-376A-8DE5-A54F7D48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5" r="2231" b="3178"/>
          <a:stretch/>
        </p:blipFill>
        <p:spPr>
          <a:xfrm>
            <a:off x="921415" y="1936110"/>
            <a:ext cx="4679901" cy="4003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37224-0CA3-B87F-D8F5-2E7A7F679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051" y="4269924"/>
            <a:ext cx="3938149" cy="3792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265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59E8-4369-8031-3A71-52F40988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3D41C7-4C18-1272-71B4-C96D96E791D8}"/>
              </a:ext>
            </a:extLst>
          </p:cNvPr>
          <p:cNvSpPr/>
          <p:nvPr/>
        </p:nvSpPr>
        <p:spPr>
          <a:xfrm>
            <a:off x="1193180" y="800227"/>
            <a:ext cx="12562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1. ON/OFF CYCLE PADA SEMUA BIT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44F1529-2D2E-5B96-65DC-BF317842DD70}"/>
              </a:ext>
            </a:extLst>
          </p:cNvPr>
          <p:cNvSpPr/>
          <p:nvPr/>
        </p:nvSpPr>
        <p:spPr>
          <a:xfrm>
            <a:off x="7234234" y="3434669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BFD29B6-A696-F746-98C2-51B3BCFC47C8}"/>
              </a:ext>
            </a:extLst>
          </p:cNvPr>
          <p:cNvSpPr/>
          <p:nvPr/>
        </p:nvSpPr>
        <p:spPr>
          <a:xfrm>
            <a:off x="7234234" y="40158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8E55AAC-645F-0F02-0370-94A671B5BDB6}"/>
              </a:ext>
            </a:extLst>
          </p:cNvPr>
          <p:cNvSpPr/>
          <p:nvPr/>
        </p:nvSpPr>
        <p:spPr>
          <a:xfrm>
            <a:off x="1838539" y="2358496"/>
            <a:ext cx="1604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</a:rPr>
              <a:t>Program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9214A9A-7CA6-B1AA-4912-E28147EFCBB3}"/>
              </a:ext>
            </a:extLst>
          </p:cNvPr>
          <p:cNvSpPr/>
          <p:nvPr/>
        </p:nvSpPr>
        <p:spPr>
          <a:xfrm>
            <a:off x="1838540" y="2826232"/>
            <a:ext cx="3590693" cy="4245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START:      LD B, 08H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Inisialisasi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counter B = 8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LOOP_1:     LD A, FFH         ; A = FFH (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nyalakan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00H         ; A = 00H (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matikan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; Kurangi B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Z, LOOP_1_END  ; Jika B = 0,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lompat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akhir</a:t>
            </a: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LOOP_1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loop</a:t>
            </a:r>
          </a:p>
          <a:p>
            <a:pPr>
              <a:lnSpc>
                <a:spcPct val="150000"/>
              </a:lnSpc>
            </a:pP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LOOP_1_END: LD A, 00H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Pastikan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mati</a:t>
            </a: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F71C927-5508-D6FA-9CC7-6EB53829BDFE}"/>
              </a:ext>
            </a:extLst>
          </p:cNvPr>
          <p:cNvSpPr/>
          <p:nvPr/>
        </p:nvSpPr>
        <p:spPr>
          <a:xfrm>
            <a:off x="2924987" y="3523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C22D2-32A0-E822-D122-028A7283DA9D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989D8-EE65-0FBF-A4AE-3B63B48A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64" y="3571522"/>
            <a:ext cx="4839375" cy="562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2B60FF-E806-B16F-1E1F-EDE20A613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158" y="2489973"/>
            <a:ext cx="4915586" cy="59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F72983-3143-2E70-9590-5E7346510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158" y="4605142"/>
            <a:ext cx="4915586" cy="59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9F37-AE16-03BB-5221-8D80D585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63" y="5655696"/>
            <a:ext cx="4839375" cy="562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198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E9630-76BA-1778-F639-44EFFE6D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0FB010-E854-38DD-302B-B5AA6F3704B3}"/>
              </a:ext>
            </a:extLst>
          </p:cNvPr>
          <p:cNvSpPr/>
          <p:nvPr/>
        </p:nvSpPr>
        <p:spPr>
          <a:xfrm>
            <a:off x="1193180" y="800227"/>
            <a:ext cx="12562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2. ON/OFF CYCLE PADA SETENGAH DARI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  SEMUA BIT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2FC86C-9768-C0CF-29BB-BECA3F17D083}"/>
              </a:ext>
            </a:extLst>
          </p:cNvPr>
          <p:cNvSpPr/>
          <p:nvPr/>
        </p:nvSpPr>
        <p:spPr>
          <a:xfrm>
            <a:off x="7089268" y="3482354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6248960-8C25-67C2-A3DB-E4C687DA1D1F}"/>
              </a:ext>
            </a:extLst>
          </p:cNvPr>
          <p:cNvSpPr/>
          <p:nvPr/>
        </p:nvSpPr>
        <p:spPr>
          <a:xfrm>
            <a:off x="7234234" y="40158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6314402-C24D-2B66-2336-DD64BC201F80}"/>
              </a:ext>
            </a:extLst>
          </p:cNvPr>
          <p:cNvSpPr/>
          <p:nvPr/>
        </p:nvSpPr>
        <p:spPr>
          <a:xfrm>
            <a:off x="1693573" y="2406181"/>
            <a:ext cx="1604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</a:rPr>
              <a:t>Program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42CD0E1-3D08-BF90-76CE-86832F93FD0F}"/>
              </a:ext>
            </a:extLst>
          </p:cNvPr>
          <p:cNvSpPr/>
          <p:nvPr/>
        </p:nvSpPr>
        <p:spPr>
          <a:xfrm>
            <a:off x="1693574" y="2873917"/>
            <a:ext cx="3590693" cy="4245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    LD B, 08H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Inisialisasi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counter B = 8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LOOP_2:     LD A, F0H         ; A = F0H (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aktifkan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bagian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4 bit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atas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0FH         ; A = 0FH (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aktifkan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bagian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4 bit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bawah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; Kurangi B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Z, LOOP_2_END  ; Jika B = 0,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lompat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akhir</a:t>
            </a: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LOOP_2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loop</a:t>
            </a:r>
          </a:p>
          <a:p>
            <a:pPr>
              <a:lnSpc>
                <a:spcPct val="150000"/>
              </a:lnSpc>
            </a:pP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LOOP_2_END: LD A, 00H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Matikan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semua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FF6B364-DF70-CE6D-1BC0-39D50A73E6D2}"/>
              </a:ext>
            </a:extLst>
          </p:cNvPr>
          <p:cNvSpPr/>
          <p:nvPr/>
        </p:nvSpPr>
        <p:spPr>
          <a:xfrm>
            <a:off x="2780021" y="3571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370FF-2270-C296-3B77-576339D02808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A66F3-3AD2-7C14-C696-F449A173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31" y="3517552"/>
            <a:ext cx="4858428" cy="638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8FCBAB-88A8-7C6F-A6F8-8E203CC9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778" y="2628070"/>
            <a:ext cx="4896533" cy="628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371083-671D-3094-E568-823A6B05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31" y="5288320"/>
            <a:ext cx="4858428" cy="638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F8C95C-D7A8-0E8B-6015-8CDF0BD05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778" y="4398838"/>
            <a:ext cx="4896533" cy="628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985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1AB8B-5529-54E8-97E7-B4F16982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D8C0651-93D7-153F-D202-6820348D724F}"/>
              </a:ext>
            </a:extLst>
          </p:cNvPr>
          <p:cNvSpPr/>
          <p:nvPr/>
        </p:nvSpPr>
        <p:spPr>
          <a:xfrm>
            <a:off x="1193180" y="800227"/>
            <a:ext cx="12562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 ON/OFF STEP CYCLE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D0F9E74-D785-C1FB-EBCD-0B290591B43C}"/>
              </a:ext>
            </a:extLst>
          </p:cNvPr>
          <p:cNvSpPr/>
          <p:nvPr/>
        </p:nvSpPr>
        <p:spPr>
          <a:xfrm>
            <a:off x="7089268" y="3482354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CD278CB-5B01-BE49-858B-2EB2405D5AEA}"/>
              </a:ext>
            </a:extLst>
          </p:cNvPr>
          <p:cNvSpPr/>
          <p:nvPr/>
        </p:nvSpPr>
        <p:spPr>
          <a:xfrm>
            <a:off x="7234234" y="40158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44D6FE0-A866-6181-210B-C76AC04EC394}"/>
              </a:ext>
            </a:extLst>
          </p:cNvPr>
          <p:cNvSpPr/>
          <p:nvPr/>
        </p:nvSpPr>
        <p:spPr>
          <a:xfrm>
            <a:off x="1693573" y="2406181"/>
            <a:ext cx="1604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</a:rPr>
              <a:t>Program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B6C3432-CF82-8A36-2062-F592E89E9D80}"/>
              </a:ext>
            </a:extLst>
          </p:cNvPr>
          <p:cNvSpPr/>
          <p:nvPr/>
        </p:nvSpPr>
        <p:spPr>
          <a:xfrm>
            <a:off x="1693574" y="2873917"/>
            <a:ext cx="3590693" cy="4245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B, 08H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Inisialisasi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counter B = 8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LOOP_3:     LD A, AAH         ; A = AAH (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biner 10101010)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55H         ; A = 55H (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biner 01010101)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; Kurangi B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    JP Z, LOOP_3_END  ; Jika B = 0,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lompat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akhir</a:t>
            </a: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    JP LOOP_3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loop</a:t>
            </a:r>
          </a:p>
          <a:p>
            <a:pPr>
              <a:lnSpc>
                <a:spcPct val="150000"/>
              </a:lnSpc>
            </a:pP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LOOP_3_END: LD A, 00H         ;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Matikan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semua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; Kirim </a:t>
            </a:r>
            <a:r>
              <a:rPr lang="en-US" sz="16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339E7EB-0152-8C8C-D71F-2DCA6EF91B03}"/>
              </a:ext>
            </a:extLst>
          </p:cNvPr>
          <p:cNvSpPr/>
          <p:nvPr/>
        </p:nvSpPr>
        <p:spPr>
          <a:xfrm>
            <a:off x="2780021" y="3571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E5226A-C1BD-E8B6-7610-EBB0D517E0A7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4F695-1B85-CDD8-96E1-AC5D12939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165" y="3207484"/>
            <a:ext cx="4858428" cy="600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342A88-7754-7FDE-3C89-9D9E2BCEB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65" y="2406181"/>
            <a:ext cx="4858428" cy="59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8919E-DFB6-FF5F-75D6-C31D43FE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165" y="4893067"/>
            <a:ext cx="4858428" cy="600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DC8B51-5C70-7262-57C4-B2C1088C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65" y="4091764"/>
            <a:ext cx="4858428" cy="59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89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E647-0547-2BB2-90B6-4CED8A32F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54CBB2-99A1-28ED-8BD9-AD21CF37A813}"/>
              </a:ext>
            </a:extLst>
          </p:cNvPr>
          <p:cNvSpPr/>
          <p:nvPr/>
        </p:nvSpPr>
        <p:spPr>
          <a:xfrm>
            <a:off x="1193180" y="800227"/>
            <a:ext cx="12562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4. RUNNING INDICATOR LEFT-RIGHT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B01D122-4D69-F360-3682-B81349DAF345}"/>
              </a:ext>
            </a:extLst>
          </p:cNvPr>
          <p:cNvSpPr/>
          <p:nvPr/>
        </p:nvSpPr>
        <p:spPr>
          <a:xfrm>
            <a:off x="7089268" y="3482354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C6B3C7F-30D4-C7DA-0809-CF7AB0C79271}"/>
              </a:ext>
            </a:extLst>
          </p:cNvPr>
          <p:cNvSpPr/>
          <p:nvPr/>
        </p:nvSpPr>
        <p:spPr>
          <a:xfrm>
            <a:off x="7234234" y="40158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0A1217D-EFAD-4FBF-2976-5586C1C67980}"/>
              </a:ext>
            </a:extLst>
          </p:cNvPr>
          <p:cNvSpPr/>
          <p:nvPr/>
        </p:nvSpPr>
        <p:spPr>
          <a:xfrm>
            <a:off x="1927748" y="1615556"/>
            <a:ext cx="2596303" cy="44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</a:rPr>
              <a:t>Program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BAC1C81-3F9A-531C-342A-83D149EF55A1}"/>
              </a:ext>
            </a:extLst>
          </p:cNvPr>
          <p:cNvSpPr/>
          <p:nvPr/>
        </p:nvSpPr>
        <p:spPr>
          <a:xfrm>
            <a:off x="1927749" y="2083292"/>
            <a:ext cx="5811197" cy="5355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LD D, 04H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SRL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sebanyak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4 kali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LOOP_SRL_REPEAT: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B, 08H              ; Counter shift = 8 kali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80H              ; A = 10000000b (bit paling kiri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aktif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LOOP_SRL: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     ; Kirim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nilai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SRL A                  ; Geser bit 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kanan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logika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), bit paling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kanan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hilang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     ; Kurangi B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LOOP_SRL        ; Jika B ≠ 0,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shift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D                  ; Kurangi D (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pengulangan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LOOP_SRL_REPEAT ; Jika D ≠ 0,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keseluruhan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D, 04H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SLA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sebanyak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4 kali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LOOP_SLA_REPEAT: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B, 08H              ; Counter shift = 8 kali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01H              ; A = 00000001b (bit paling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kanan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aktif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LOOP_SLA: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     ; Kirim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nilai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SLA A                  ; Geser bit 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kiri (bit paling kiri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hilang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     ; Kurangi B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LOOP_SLA        ; Jika B ≠ 0,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shift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D                  ; Kurangi D (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pengulangan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LOOP_SLA_REPEAT ; Jika D ≠ 0,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keseluruhan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LOOP_4_END: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00H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Matikan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semua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844A942-A9FC-AE91-EE52-87B1B3D1AAF2}"/>
              </a:ext>
            </a:extLst>
          </p:cNvPr>
          <p:cNvSpPr/>
          <p:nvPr/>
        </p:nvSpPr>
        <p:spPr>
          <a:xfrm>
            <a:off x="3014196" y="2780938"/>
            <a:ext cx="4588560" cy="44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BAF58C-13C8-7456-B0CD-184D74FC2051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952BF0-7630-21F2-A98D-5AF04A0C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411" y="2649444"/>
            <a:ext cx="4915586" cy="466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0BC0D4-52CA-879E-BEE4-9A399892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648" y="3462233"/>
            <a:ext cx="4906060" cy="581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58CC71-E2A7-E5FE-5A99-349E5C7C7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648" y="4414800"/>
            <a:ext cx="4925112" cy="581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D57E89-C9BC-7E04-19DF-C7294DA5E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648" y="5323427"/>
            <a:ext cx="4877481" cy="533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97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59D59-4734-499F-E6ED-78B43F64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6AAA89-D34F-51A8-E8E2-EE43B1CB8BCB}"/>
              </a:ext>
            </a:extLst>
          </p:cNvPr>
          <p:cNvSpPr/>
          <p:nvPr/>
        </p:nvSpPr>
        <p:spPr>
          <a:xfrm>
            <a:off x="1193180" y="800227"/>
            <a:ext cx="12562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4. RUNNING INDICATOR END-CENTER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A1224E8-098A-334C-8E7E-774BB7AF0759}"/>
              </a:ext>
            </a:extLst>
          </p:cNvPr>
          <p:cNvSpPr/>
          <p:nvPr/>
        </p:nvSpPr>
        <p:spPr>
          <a:xfrm>
            <a:off x="7089268" y="3482354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8934BD6-8FB4-9F86-B1DB-4C6EFF80C75D}"/>
              </a:ext>
            </a:extLst>
          </p:cNvPr>
          <p:cNvSpPr/>
          <p:nvPr/>
        </p:nvSpPr>
        <p:spPr>
          <a:xfrm>
            <a:off x="7234234" y="40158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D26CD65-4F6F-B4D8-AC24-EA747ECD4729}"/>
              </a:ext>
            </a:extLst>
          </p:cNvPr>
          <p:cNvSpPr/>
          <p:nvPr/>
        </p:nvSpPr>
        <p:spPr>
          <a:xfrm>
            <a:off x="1927748" y="1615556"/>
            <a:ext cx="2596303" cy="44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</a:rPr>
              <a:t>Program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C377512-D6F3-3FEE-3617-734378DBA678}"/>
              </a:ext>
            </a:extLst>
          </p:cNvPr>
          <p:cNvSpPr/>
          <p:nvPr/>
        </p:nvSpPr>
        <p:spPr>
          <a:xfrm>
            <a:off x="1927749" y="2083292"/>
            <a:ext cx="5811197" cy="5355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D, 04H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seluruh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masuk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keluar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sebanyak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4 kali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LOOP_5_REPEAT: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B, 04H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Jumlah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data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masuk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4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HL, PATTERN_IN      ; HL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menunjuk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awal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data PATTERN_IN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LOOP_IN: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(HL)             ; Ambil data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memori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(HL)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     ; Kirim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INC HL   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Pindah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data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berikutnya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     ; Kurangi B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LOOP_IN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jika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B ≠ 0</a:t>
            </a:r>
          </a:p>
          <a:p>
            <a:pPr>
              <a:lnSpc>
                <a:spcPct val="150000"/>
              </a:lnSpc>
            </a:pPr>
            <a:endParaRPr lang="en-US" sz="1000" dirty="0"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B, 04H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Jumlah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data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keluar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4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HL, PATTERN_OUT     ; HL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menunjuk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awal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data PATTERN_OUT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LOOP_OUT: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(HL)             ; Ambil data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memori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(HL)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           ; Kirim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port 80H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INC HL   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Pindah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data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berikutnya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B                  ; Kurangi B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LOOP_OUT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jika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B ≠ 0</a:t>
            </a:r>
          </a:p>
          <a:p>
            <a:pPr>
              <a:lnSpc>
                <a:spcPct val="150000"/>
              </a:lnSpc>
            </a:pP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DEC D                  ; Kurangi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jumlah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pengulangan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NZ, LOOP_5_REPEAT   ; Jika D ≠ 0,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seluruh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pola</a:t>
            </a: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LOOP_5_END: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LD A, 00H              ;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Matikan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semua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output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OUT (80H), A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JP START               ; Kembali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awal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(loop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tak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berujung</a:t>
            </a:r>
            <a:r>
              <a:rPr lang="en-US" sz="10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10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B4FEEEA-AFE9-132C-F2EE-20947CEE8DA6}"/>
              </a:ext>
            </a:extLst>
          </p:cNvPr>
          <p:cNvSpPr/>
          <p:nvPr/>
        </p:nvSpPr>
        <p:spPr>
          <a:xfrm>
            <a:off x="3014196" y="2780938"/>
            <a:ext cx="4588560" cy="44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8B034E-F5B8-439E-CFDC-860C1440558F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33D333-7590-A012-E39A-6689068B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332" y="1718932"/>
            <a:ext cx="4934639" cy="5620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E0FFB-3CC8-1B4C-0A32-A5C913A4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203" y="2651576"/>
            <a:ext cx="4810796" cy="590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E45B8-9973-F620-E657-4A80551B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203" y="3506617"/>
            <a:ext cx="4896533" cy="514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AAEB77-2FA8-3953-F555-8A34A1F9B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256" y="4340983"/>
            <a:ext cx="4858428" cy="666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02C6C4-4A1D-7BBE-172D-52228F7AF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256" y="5367797"/>
            <a:ext cx="4858428" cy="628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FBCBB5-5A96-1002-B888-8D82EFC4E792}"/>
              </a:ext>
            </a:extLst>
          </p:cNvPr>
          <p:cNvSpPr txBox="1"/>
          <p:nvPr/>
        </p:nvSpPr>
        <p:spPr>
          <a:xfrm>
            <a:off x="7833530" y="6280798"/>
            <a:ext cx="73152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>
                <a:latin typeface="Consolas" panose="020B0609020204030204" pitchFamily="49" charset="0"/>
              </a:rPr>
              <a:t>PATTERN_IN:</a:t>
            </a:r>
          </a:p>
          <a:p>
            <a:r>
              <a:rPr lang="en-ID" sz="1000" dirty="0">
                <a:latin typeface="Consolas" panose="020B0609020204030204" pitchFamily="49" charset="0"/>
              </a:rPr>
              <a:t>            DB 10000001B          ; Bit </a:t>
            </a:r>
            <a:r>
              <a:rPr lang="en-ID" sz="1000" dirty="0" err="1">
                <a:latin typeface="Consolas" panose="020B0609020204030204" pitchFamily="49" charset="0"/>
              </a:rPr>
              <a:t>sisi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luar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menyala</a:t>
            </a:r>
            <a:endParaRPr lang="en-ID" sz="1000" dirty="0">
              <a:latin typeface="Consolas" panose="020B0609020204030204" pitchFamily="49" charset="0"/>
            </a:endParaRPr>
          </a:p>
          <a:p>
            <a:r>
              <a:rPr lang="en-ID" sz="1000" dirty="0">
                <a:latin typeface="Consolas" panose="020B0609020204030204" pitchFamily="49" charset="0"/>
              </a:rPr>
              <a:t>            DB 01000010B</a:t>
            </a:r>
          </a:p>
          <a:p>
            <a:r>
              <a:rPr lang="en-ID" sz="1000" dirty="0">
                <a:latin typeface="Consolas" panose="020B0609020204030204" pitchFamily="49" charset="0"/>
              </a:rPr>
              <a:t>            DB 00100100B</a:t>
            </a:r>
          </a:p>
          <a:p>
            <a:r>
              <a:rPr lang="en-ID" sz="1000" dirty="0">
                <a:latin typeface="Consolas" panose="020B0609020204030204" pitchFamily="49" charset="0"/>
              </a:rPr>
              <a:t>            DB 00011000B          ; Bit </a:t>
            </a:r>
            <a:r>
              <a:rPr lang="en-ID" sz="1000" dirty="0" err="1">
                <a:latin typeface="Consolas" panose="020B0609020204030204" pitchFamily="49" charset="0"/>
              </a:rPr>
              <a:t>tengah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menyala</a:t>
            </a:r>
            <a:r>
              <a:rPr lang="en-ID" sz="1000" dirty="0">
                <a:latin typeface="Consolas" panose="020B0609020204030204" pitchFamily="49" charset="0"/>
              </a:rPr>
              <a:t> (</a:t>
            </a:r>
            <a:r>
              <a:rPr lang="en-ID" sz="1000" dirty="0" err="1">
                <a:latin typeface="Consolas" panose="020B0609020204030204" pitchFamily="49" charset="0"/>
              </a:rPr>
              <a:t>masuk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ke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tengah</a:t>
            </a:r>
            <a:r>
              <a:rPr lang="en-ID" sz="1000" dirty="0">
                <a:latin typeface="Consolas" panose="020B0609020204030204" pitchFamily="49" charset="0"/>
              </a:rPr>
              <a:t>)</a:t>
            </a:r>
          </a:p>
          <a:p>
            <a:endParaRPr lang="en-ID" sz="1000" dirty="0">
              <a:latin typeface="Consolas" panose="020B0609020204030204" pitchFamily="49" charset="0"/>
            </a:endParaRPr>
          </a:p>
          <a:p>
            <a:r>
              <a:rPr lang="en-ID" sz="1000" dirty="0">
                <a:latin typeface="Consolas" panose="020B0609020204030204" pitchFamily="49" charset="0"/>
              </a:rPr>
              <a:t>PATTERN_OUT:</a:t>
            </a:r>
          </a:p>
          <a:p>
            <a:r>
              <a:rPr lang="en-ID" sz="1000" dirty="0">
                <a:latin typeface="Consolas" panose="020B0609020204030204" pitchFamily="49" charset="0"/>
              </a:rPr>
              <a:t>            DB 00011000B          ; Bit </a:t>
            </a:r>
            <a:r>
              <a:rPr lang="en-ID" sz="1000" dirty="0" err="1">
                <a:latin typeface="Consolas" panose="020B0609020204030204" pitchFamily="49" charset="0"/>
              </a:rPr>
              <a:t>tengah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menyala</a:t>
            </a:r>
            <a:endParaRPr lang="en-ID" sz="1000" dirty="0">
              <a:latin typeface="Consolas" panose="020B0609020204030204" pitchFamily="49" charset="0"/>
            </a:endParaRPr>
          </a:p>
          <a:p>
            <a:r>
              <a:rPr lang="en-ID" sz="1000" dirty="0">
                <a:latin typeface="Consolas" panose="020B0609020204030204" pitchFamily="49" charset="0"/>
              </a:rPr>
              <a:t>            DB 00100100B</a:t>
            </a:r>
          </a:p>
          <a:p>
            <a:r>
              <a:rPr lang="en-ID" sz="1000" dirty="0">
                <a:latin typeface="Consolas" panose="020B0609020204030204" pitchFamily="49" charset="0"/>
              </a:rPr>
              <a:t>            DB 01000010B</a:t>
            </a:r>
          </a:p>
          <a:p>
            <a:r>
              <a:rPr lang="en-ID" sz="1000" dirty="0">
                <a:latin typeface="Consolas" panose="020B0609020204030204" pitchFamily="49" charset="0"/>
              </a:rPr>
              <a:t>            DB 10000001B          ; Bit </a:t>
            </a:r>
            <a:r>
              <a:rPr lang="en-ID" sz="1000" dirty="0" err="1">
                <a:latin typeface="Consolas" panose="020B0609020204030204" pitchFamily="49" charset="0"/>
              </a:rPr>
              <a:t>sisi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luar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menyala</a:t>
            </a:r>
            <a:r>
              <a:rPr lang="en-ID" sz="1000" dirty="0">
                <a:latin typeface="Consolas" panose="020B0609020204030204" pitchFamily="49" charset="0"/>
              </a:rPr>
              <a:t> (</a:t>
            </a:r>
            <a:r>
              <a:rPr lang="en-ID" sz="1000" dirty="0" err="1">
                <a:latin typeface="Consolas" panose="020B0609020204030204" pitchFamily="49" charset="0"/>
              </a:rPr>
              <a:t>keluar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dari</a:t>
            </a:r>
            <a:r>
              <a:rPr lang="en-ID" sz="1000" dirty="0">
                <a:latin typeface="Consolas" panose="020B0609020204030204" pitchFamily="49" charset="0"/>
              </a:rPr>
              <a:t> </a:t>
            </a:r>
            <a:r>
              <a:rPr lang="en-ID" sz="1000" dirty="0" err="1">
                <a:latin typeface="Consolas" panose="020B0609020204030204" pitchFamily="49" charset="0"/>
              </a:rPr>
              <a:t>tengah</a:t>
            </a:r>
            <a:r>
              <a:rPr lang="en-ID" sz="10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007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9734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Transfer Data dan Penjumlahan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63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365230" y="336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Kode Assembly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82889" y="39377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A, 12H		; Muat 12H ke register A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B, 25H		; Muat 25H ke register B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 A, B		; A = A + B -&gt; A = 12H + 25H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(1800H), A	; Simpan hasil A ke alamat 1800H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HALT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.END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7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Penjelasan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937754"/>
            <a:ext cx="3978116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• A = 0x12 (18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desimal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), B = 0x25 (37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desimal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) </a:t>
            </a:r>
            <a:endParaRPr lang="en-ID" sz="1600" dirty="0">
              <a:effectLst/>
              <a:latin typeface="等线" panose="020B0503020204020204" pitchFamily="2" charset="-122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• A + B = 0x37 (55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desimal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) </a:t>
            </a:r>
            <a:endParaRPr lang="en-ID" sz="1600" dirty="0">
              <a:effectLst/>
              <a:latin typeface="等线" panose="020B0503020204020204" pitchFamily="2" charset="-122"/>
              <a:ea typeface="等线" panose="020B0503020204020204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•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Disimpan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alamat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memori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B0503020204020204" pitchFamily="2" charset="-122"/>
                <a:cs typeface="Times New Roman" panose="02020603050405020304" pitchFamily="18" charset="0"/>
              </a:rPr>
              <a:t> 0x1800.</a:t>
            </a:r>
            <a:endParaRPr lang="en-ID" sz="1600" dirty="0">
              <a:effectLst/>
              <a:latin typeface="等线" panose="020B0503020204020204" pitchFamily="2" charset="-122"/>
              <a:ea typeface="等线" panose="020B0503020204020204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E79F3E-AC45-4DB3-AA5C-75EADA81F887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44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Tabel Kode Operasi – Penjumlahan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2120"/>
            <a:ext cx="7556421" cy="4642961"/>
          </a:xfrm>
          <a:prstGeom prst="roundRect">
            <a:avLst>
              <a:gd name="adj" fmla="val 1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7974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82344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Alamat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282344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Kode Operasi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282344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Instruksi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282344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Hasil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33005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47376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347376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3E 12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347376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LD A, 12H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347376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= 12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398037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12408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1802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12408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06 25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12408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LD B, 25H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12408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 = 25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463069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477440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1804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477440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80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477440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 A, B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477440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= 37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528101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4862" y="542472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1805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8403908" y="542472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32 00 18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0289143" y="542472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LD (1800H), A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2174379" y="542472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1800H = 37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6287810" y="629423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514862" y="643794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1808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8403908" y="643794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76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10289143" y="643794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HALT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12174379" y="643794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 berhenti</a:t>
            </a:r>
            <a:endParaRPr lang="en-US" sz="17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5999FB-3AE2-4EE8-91B4-E90CCCB9FFBF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Pengurangan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Kode Assembly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928674" y="4158853"/>
            <a:ext cx="6244709" cy="181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A, 50H		; Muat 50H ke A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SUB 20H		; A = A - 20H -&gt; A = 50H - 20H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(1850H), A	; Simpan hasil ke alamat 1850H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HALT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.END </a:t>
            </a:r>
            <a:endParaRPr lang="pt-BR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Penjelasan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11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A = 0x50 (80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desimal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Dikurangi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0x20 (32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desimal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→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hasil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0x30 (48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desimal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Hasil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disimpan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di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alamat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memori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0x1850.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370AB-342F-42C4-B8F1-A46B9B7F5110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Tabel Kode Operasi – Pengurangan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97279"/>
            <a:ext cx="7556421" cy="3992642"/>
          </a:xfrm>
          <a:prstGeom prst="roundRect">
            <a:avLst>
              <a:gd name="adj" fmla="val 2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00489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314860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Alamat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314860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Kode Operasi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314860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Instruksi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314860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Hasil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65521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379892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379892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3E 50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379892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LD A, 50H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379892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= 50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30553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444924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1802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444924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D6 20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444924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 20H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444924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= 30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495585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509956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1804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509956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32 50 18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509956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LD (1850H), A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509956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1850H = 30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596907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1028462" y="61127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1807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2917508" y="61127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76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4802743" y="61127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HALT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6687979" y="611278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 berhenti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16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Perkalian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570107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88402" y="1570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Kode Assembly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5" y="1860952"/>
            <a:ext cx="6819305" cy="368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A, 00H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Inisialisasi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 = 0 (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hasil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B, 04H		; Angka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pertama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misalnya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4)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C, 03H		; Angka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kedua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pengali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3)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LOOP: 	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ADD A, B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Tambahkan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 C 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Kurangi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 (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pengali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JP NZ, LOOP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Ulangi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jika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 ≠ 0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LD (1800H), A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Simpan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hasil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alamat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1800H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HALT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.END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7702" y="573558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88402" y="5735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Penjelasan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4" y="60899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Program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menjumlahkan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sebanyak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 kali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dalam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A.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setara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 × C.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Hasil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disimpan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memori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1800H.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3322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Tabel Kode Operasi – Perkalian</a:t>
            </a:r>
            <a:endParaRPr lang="en-US" sz="3750" dirty="0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F9589C52-A666-4039-8018-24D8A7A23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223071"/>
              </p:ext>
            </p:extLst>
          </p:nvPr>
        </p:nvGraphicFramePr>
        <p:xfrm>
          <a:off x="797442" y="2068234"/>
          <a:ext cx="7347096" cy="5619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6774">
                  <a:extLst>
                    <a:ext uri="{9D8B030D-6E8A-4147-A177-3AD203B41FA5}">
                      <a16:colId xmlns:a16="http://schemas.microsoft.com/office/drawing/2014/main" val="1154762425"/>
                    </a:ext>
                  </a:extLst>
                </a:gridCol>
                <a:gridCol w="1836774">
                  <a:extLst>
                    <a:ext uri="{9D8B030D-6E8A-4147-A177-3AD203B41FA5}">
                      <a16:colId xmlns:a16="http://schemas.microsoft.com/office/drawing/2014/main" val="2615971163"/>
                    </a:ext>
                  </a:extLst>
                </a:gridCol>
                <a:gridCol w="1836774">
                  <a:extLst>
                    <a:ext uri="{9D8B030D-6E8A-4147-A177-3AD203B41FA5}">
                      <a16:colId xmlns:a16="http://schemas.microsoft.com/office/drawing/2014/main" val="465901969"/>
                    </a:ext>
                  </a:extLst>
                </a:gridCol>
                <a:gridCol w="1836774">
                  <a:extLst>
                    <a:ext uri="{9D8B030D-6E8A-4147-A177-3AD203B41FA5}">
                      <a16:colId xmlns:a16="http://schemas.microsoft.com/office/drawing/2014/main" val="2211796919"/>
                    </a:ext>
                  </a:extLst>
                </a:gridCol>
              </a:tblGrid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dirty="0">
                          <a:effectLst/>
                        </a:rPr>
                        <a:t>Address</a:t>
                      </a:r>
                      <a:endParaRPr lang="en-ID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dirty="0">
                          <a:effectLst/>
                        </a:rPr>
                        <a:t>Kode </a:t>
                      </a:r>
                      <a:r>
                        <a:rPr lang="en-ID" dirty="0" err="1">
                          <a:effectLst/>
                        </a:rPr>
                        <a:t>Operasi</a:t>
                      </a:r>
                      <a:endParaRPr lang="en-ID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dirty="0">
                          <a:effectLst/>
                        </a:rPr>
                        <a:t>Assembly</a:t>
                      </a:r>
                      <a:endParaRPr lang="en-ID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dirty="0">
                          <a:effectLst/>
                        </a:rPr>
                        <a:t>Hasil</a:t>
                      </a:r>
                      <a:endParaRPr lang="en-ID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727451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1800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3E 00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LD A, 00H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A = 00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25767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1802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06 04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LD B, 04H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B = 04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03063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1804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0E 03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LD C, 03H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C = 03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124500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1806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 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Loop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 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72481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1807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80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ADD A, B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A = 04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67721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1808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0D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DEC C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C = 02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81183"/>
                  </a:ext>
                </a:extLst>
              </a:tr>
              <a:tr h="8678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1809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C2 06 18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JP NZ, Loop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Looping ~ A= 0C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79226"/>
                  </a:ext>
                </a:extLst>
              </a:tr>
              <a:tr h="8678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180C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32 00 18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LD (1800H), A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1800H = 0C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88597"/>
                  </a:ext>
                </a:extLst>
              </a:tr>
              <a:tr h="485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180F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76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>
                          <a:effectLst/>
                        </a:rPr>
                        <a:t>HALT</a:t>
                      </a:r>
                      <a:endParaRPr lang="en-ID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dirty="0">
                          <a:effectLst/>
                        </a:rPr>
                        <a:t>HALT</a:t>
                      </a:r>
                      <a:endParaRPr lang="en-ID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36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6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Pembagian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Kode Assembly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LD A, 09H		; Nilai yang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ingin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dibagi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LD B, 02H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Pembagi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LD C, 00H		; Counter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untuk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hasil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pembagian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LOOP: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CP B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Bandingkan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B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JP C, DONE	; Jika A &lt; B,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keluar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loop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SUB B		; A = A - B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INC C		;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Tambah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counter </a:t>
            </a:r>
            <a:r>
              <a:rPr lang="en-ID" sz="1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hasil</a:t>
            </a: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JP LOOP: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Done: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HALT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	.END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247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Penjelasan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3053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C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berfungsi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sebagai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penghitung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berapa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kali B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bisa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dikurangkan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A.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A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berisi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sisa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pembagian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ketika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loop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selesai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• Hasil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disimpan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alamat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1800H dan </a:t>
            </a:r>
            <a:r>
              <a:rPr lang="en-ID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sisa</a:t>
            </a:r>
            <a:r>
              <a:rPr lang="en-ID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di 1801H.</a:t>
            </a:r>
            <a:endParaRPr lang="en-ID" sz="16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83EB7-4904-4D4A-B528-279A7EA943CA}"/>
              </a:ext>
            </a:extLst>
          </p:cNvPr>
          <p:cNvSpPr/>
          <p:nvPr/>
        </p:nvSpPr>
        <p:spPr>
          <a:xfrm>
            <a:off x="12707302" y="7644809"/>
            <a:ext cx="1923098" cy="584791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994"/>
            <a:ext cx="753582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Tabel Kode Operasi – Pembagian</a:t>
            </a:r>
            <a:endParaRPr lang="en-US" sz="3300" dirty="0"/>
          </a:p>
        </p:txBody>
      </p:sp>
      <p:sp>
        <p:nvSpPr>
          <p:cNvPr id="45" name="Shape 42"/>
          <p:cNvSpPr/>
          <p:nvPr/>
        </p:nvSpPr>
        <p:spPr>
          <a:xfrm>
            <a:off x="7621" y="6536412"/>
            <a:ext cx="75411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F7FD5BB-3453-4D32-BA3D-64ABE2753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6907"/>
              </p:ext>
            </p:extLst>
          </p:nvPr>
        </p:nvGraphicFramePr>
        <p:xfrm>
          <a:off x="980496" y="1457817"/>
          <a:ext cx="7206572" cy="52727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1643">
                  <a:extLst>
                    <a:ext uri="{9D8B030D-6E8A-4147-A177-3AD203B41FA5}">
                      <a16:colId xmlns:a16="http://schemas.microsoft.com/office/drawing/2014/main" val="143877521"/>
                    </a:ext>
                  </a:extLst>
                </a:gridCol>
                <a:gridCol w="1801643">
                  <a:extLst>
                    <a:ext uri="{9D8B030D-6E8A-4147-A177-3AD203B41FA5}">
                      <a16:colId xmlns:a16="http://schemas.microsoft.com/office/drawing/2014/main" val="3342393373"/>
                    </a:ext>
                  </a:extLst>
                </a:gridCol>
                <a:gridCol w="1801643">
                  <a:extLst>
                    <a:ext uri="{9D8B030D-6E8A-4147-A177-3AD203B41FA5}">
                      <a16:colId xmlns:a16="http://schemas.microsoft.com/office/drawing/2014/main" val="2969313321"/>
                    </a:ext>
                  </a:extLst>
                </a:gridCol>
                <a:gridCol w="1801643">
                  <a:extLst>
                    <a:ext uri="{9D8B030D-6E8A-4147-A177-3AD203B41FA5}">
                      <a16:colId xmlns:a16="http://schemas.microsoft.com/office/drawing/2014/main" val="587721218"/>
                    </a:ext>
                  </a:extLst>
                </a:gridCol>
              </a:tblGrid>
              <a:tr h="44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Address</a:t>
                      </a:r>
                      <a:endParaRPr lang="en-ID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Kode </a:t>
                      </a:r>
                      <a:r>
                        <a:rPr lang="en-ID" sz="1800" dirty="0" err="1">
                          <a:effectLst/>
                        </a:rPr>
                        <a:t>Operasi</a:t>
                      </a:r>
                      <a:endParaRPr lang="en-ID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Assembly</a:t>
                      </a:r>
                      <a:endParaRPr lang="en-ID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Hasil</a:t>
                      </a:r>
                      <a:endParaRPr lang="en-ID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1926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1800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3E 09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LD A, 09H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A = 09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399560835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1802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06 02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LD B, 02H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B = 02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1283467828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1804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0E 00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LD C, 00H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C = 00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2588019892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1806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 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Loop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 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1204333781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1807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B8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CP B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ZF=0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1282626037"/>
                  </a:ext>
                </a:extLst>
              </a:tr>
              <a:tr h="4476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1808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20 06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JR C, Done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A &lt; B ~ Done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3125918814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1809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90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SUB B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A = A-B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597678463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180A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0C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INC C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C = 01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351716732"/>
                  </a:ext>
                </a:extLst>
              </a:tr>
              <a:tr h="496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180B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C3 06 18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JP Loop</a:t>
                      </a:r>
                      <a:endParaRPr lang="en-ID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Looping ~ A&lt;B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1058592169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180E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 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Done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HALT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649501676"/>
                  </a:ext>
                </a:extLst>
              </a:tr>
              <a:tr h="431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180F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76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>
                          <a:effectLst/>
                        </a:rPr>
                        <a:t>HALT</a:t>
                      </a:r>
                      <a:endParaRPr lang="en-ID" sz="18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D" sz="1800" dirty="0">
                          <a:effectLst/>
                        </a:rPr>
                        <a:t>HALT</a:t>
                      </a:r>
                      <a:endParaRPr lang="en-ID" sz="18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9527" marR="89527" marT="44763" marB="44763"/>
                </a:tc>
                <a:extLst>
                  <a:ext uri="{0D108BD9-81ED-4DB2-BD59-A6C34878D82A}">
                    <a16:rowId xmlns:a16="http://schemas.microsoft.com/office/drawing/2014/main" val="3207407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1893</Words>
  <Application>Microsoft Office PowerPoint</Application>
  <PresentationFormat>Custom</PresentationFormat>
  <Paragraphs>352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 Black</vt:lpstr>
      <vt:lpstr>Inconsolata</vt:lpstr>
      <vt:lpstr>Consolas</vt:lpstr>
      <vt:lpstr>等线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Zibi Zibi</cp:lastModifiedBy>
  <cp:revision>6</cp:revision>
  <dcterms:created xsi:type="dcterms:W3CDTF">2025-05-17T00:10:11Z</dcterms:created>
  <dcterms:modified xsi:type="dcterms:W3CDTF">2025-05-17T02:53:47Z</dcterms:modified>
</cp:coreProperties>
</file>